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7" r:id="rId13"/>
    <p:sldId id="271" r:id="rId14"/>
    <p:sldId id="268" r:id="rId15"/>
  </p:sldIdLst>
  <p:sldSz cx="14630400" cy="8229600"/>
  <p:notesSz cx="8229600" cy="146304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Medium" panose="00000600000000000000" pitchFamily="2" charset="0"/>
      <p:regular r:id="rId27"/>
      <p:italic r:id="rId28"/>
    </p:embeddedFont>
    <p:embeddedFont>
      <p:font typeface="Poppins Semi-Bold" panose="020B0604020202020204" charset="0"/>
      <p:regular r:id="rId29"/>
    </p:embeddedFont>
    <p:embeddedFont>
      <p:font typeface="Roboto Slab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0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16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1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7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627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EC-6020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93790" y="1104662"/>
            <a:ext cx="35942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Times New Roman" panose="02020603050405020304" pitchFamily="18" charset="0"/>
              </a:rPr>
              <a:t>Embedded Systems Design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1748314"/>
            <a:ext cx="75564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66030" y="2169832"/>
            <a:ext cx="7556421" cy="2695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300"/>
              </a:lnSpc>
            </a:pPr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Roboto Slab" pitchFamily="34" charset="0"/>
                <a:ea typeface="Roboto Slab" pitchFamily="34" charset="-122"/>
                <a:cs typeface="Inter Bold" pitchFamily="34" charset="-120"/>
              </a:rPr>
              <a:t>IoT-Enabled</a:t>
            </a:r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</a:p>
          <a:p>
            <a:pPr>
              <a:lnSpc>
                <a:spcPts val="7300"/>
              </a:lnSpc>
            </a:pPr>
            <a:r>
              <a:rPr lang="en-US" sz="6000" b="1" dirty="0">
                <a:solidFill>
                  <a:schemeClr val="accent5">
                    <a:lumMod val="5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Indoor Flood Entry </a:t>
            </a:r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Roboto Slab" pitchFamily="34" charset="0"/>
                <a:ea typeface="Roboto Slab" pitchFamily="34" charset="-122"/>
                <a:cs typeface="Inter Bold" pitchFamily="34" charset="-120"/>
              </a:rPr>
              <a:t>Monitoring </a:t>
            </a:r>
            <a:endParaRPr lang="en-US" sz="6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865011"/>
            <a:ext cx="7528661" cy="586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Alerting System for Residential Safety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93790" y="6783385"/>
            <a:ext cx="1968865" cy="84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/>
                <a:ea typeface="Inter Bold"/>
                <a:cs typeface="Inter" pitchFamily="34" charset="-120"/>
              </a:rPr>
              <a:t>Presented by: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/>
                <a:ea typeface="Inter Bold"/>
                <a:cs typeface="Inter" pitchFamily="34" charset="-120"/>
              </a:rPr>
              <a:t>Group – 05</a:t>
            </a:r>
            <a:endParaRPr lang="en-US" sz="2000" b="1" dirty="0">
              <a:latin typeface="Inter Bold"/>
              <a:ea typeface="Inter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5583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Faced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06717"/>
            <a:ext cx="430887" cy="4308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9934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 Calibration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3452813"/>
            <a:ext cx="639341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precise and reliable readings.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3073" y="2306717"/>
            <a:ext cx="430887" cy="4308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3073" y="29934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WiFi Connectivity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443073" y="3452813"/>
            <a:ext cx="639353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Maintaining stable wireless communication.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198263"/>
            <a:ext cx="430887" cy="43088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488501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Stability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93790" y="5344358"/>
            <a:ext cx="639341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continuous power for operation.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3073" y="4198263"/>
            <a:ext cx="430887" cy="43088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3073" y="4885015"/>
            <a:ext cx="30577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Availability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443073" y="5344358"/>
            <a:ext cx="639353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Sourcing hardware amidst market fluctuations.</a:t>
            </a:r>
            <a:endParaRPr lang="en-US" sz="16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6089809"/>
            <a:ext cx="430887" cy="43088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3790" y="677656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Budget Limitations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793790" y="7235904"/>
            <a:ext cx="639341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costs effectively without compromise.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089" y="909366"/>
            <a:ext cx="3729752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Timeline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22089" y="1672142"/>
            <a:ext cx="13586222" cy="62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follows a structured timeline, ensuring a systematic and efficient development process from </a:t>
            </a:r>
          </a:p>
          <a:p>
            <a:pPr marL="0" indent="0" algn="l">
              <a:lnSpc>
                <a:spcPts val="1550"/>
              </a:lnSpc>
              <a:buNone/>
            </a:pPr>
            <a:endParaRPr lang="en-US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conceptualization to final adjustments.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983012" y="2529422"/>
            <a:ext cx="45719" cy="4738213"/>
          </a:xfrm>
          <a:prstGeom prst="roundRect">
            <a:avLst>
              <a:gd name="adj" fmla="val 411161"/>
            </a:avLst>
          </a:prstGeom>
          <a:solidFill>
            <a:srgbClr val="447ED7"/>
          </a:solidFill>
          <a:ln/>
        </p:spPr>
      </p:sp>
      <p:sp>
        <p:nvSpPr>
          <p:cNvPr id="5" name="Shape 3"/>
          <p:cNvSpPr/>
          <p:nvPr/>
        </p:nvSpPr>
        <p:spPr>
          <a:xfrm>
            <a:off x="6390498" y="2689563"/>
            <a:ext cx="447556" cy="15240"/>
          </a:xfrm>
          <a:prstGeom prst="roundRect">
            <a:avLst>
              <a:gd name="adj" fmla="val 411161"/>
            </a:avLst>
          </a:prstGeom>
          <a:solidFill>
            <a:srgbClr val="447ED7"/>
          </a:solidFill>
          <a:ln/>
        </p:spPr>
      </p:sp>
      <p:sp>
        <p:nvSpPr>
          <p:cNvPr id="6" name="Shape 4"/>
          <p:cNvSpPr/>
          <p:nvPr/>
        </p:nvSpPr>
        <p:spPr>
          <a:xfrm>
            <a:off x="6822814" y="2529423"/>
            <a:ext cx="335637" cy="335637"/>
          </a:xfrm>
          <a:prstGeom prst="roundRect">
            <a:avLst>
              <a:gd name="adj" fmla="val 18669"/>
            </a:avLst>
          </a:prstGeom>
          <a:solidFill>
            <a:srgbClr val="5E98F1"/>
          </a:solidFill>
          <a:ln w="7620">
            <a:solidFill>
              <a:srgbClr val="447E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78714" y="2557344"/>
            <a:ext cx="223718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379831" y="2580620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1–2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97522" y="2872442"/>
            <a:ext cx="6047184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50"/>
              </a:lnSpc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Research and requirement analysis </a:t>
            </a:r>
          </a:p>
        </p:txBody>
      </p:sp>
      <p:sp>
        <p:nvSpPr>
          <p:cNvPr id="10" name="Shape 8"/>
          <p:cNvSpPr/>
          <p:nvPr/>
        </p:nvSpPr>
        <p:spPr>
          <a:xfrm>
            <a:off x="7143212" y="3482519"/>
            <a:ext cx="447556" cy="15240"/>
          </a:xfrm>
          <a:prstGeom prst="roundRect">
            <a:avLst>
              <a:gd name="adj" fmla="val 411161"/>
            </a:avLst>
          </a:prstGeom>
          <a:solidFill>
            <a:srgbClr val="447ED7"/>
          </a:solidFill>
          <a:ln/>
        </p:spPr>
      </p:sp>
      <p:sp>
        <p:nvSpPr>
          <p:cNvPr id="11" name="Shape 9"/>
          <p:cNvSpPr/>
          <p:nvPr/>
        </p:nvSpPr>
        <p:spPr>
          <a:xfrm>
            <a:off x="6822814" y="3322380"/>
            <a:ext cx="335637" cy="335637"/>
          </a:xfrm>
          <a:prstGeom prst="roundRect">
            <a:avLst>
              <a:gd name="adj" fmla="val 18669"/>
            </a:avLst>
          </a:prstGeom>
          <a:solidFill>
            <a:srgbClr val="5E98F1"/>
          </a:solidFill>
          <a:ln w="7620">
            <a:solidFill>
              <a:srgbClr val="447E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878714" y="3350300"/>
            <a:ext cx="223718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736560" y="3373577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3–4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736560" y="3665400"/>
            <a:ext cx="2321944" cy="19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 Selection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6390498" y="4202966"/>
            <a:ext cx="447556" cy="15240"/>
          </a:xfrm>
          <a:prstGeom prst="roundRect">
            <a:avLst>
              <a:gd name="adj" fmla="val 411161"/>
            </a:avLst>
          </a:prstGeom>
          <a:solidFill>
            <a:srgbClr val="447ED7"/>
          </a:solidFill>
          <a:ln/>
        </p:spPr>
      </p:sp>
      <p:sp>
        <p:nvSpPr>
          <p:cNvPr id="16" name="Shape 14"/>
          <p:cNvSpPr/>
          <p:nvPr/>
        </p:nvSpPr>
        <p:spPr>
          <a:xfrm>
            <a:off x="6822814" y="4042827"/>
            <a:ext cx="335637" cy="335637"/>
          </a:xfrm>
          <a:prstGeom prst="roundRect">
            <a:avLst>
              <a:gd name="adj" fmla="val 18669"/>
            </a:avLst>
          </a:prstGeom>
          <a:solidFill>
            <a:srgbClr val="5E98F1"/>
          </a:solidFill>
          <a:ln w="7620">
            <a:solidFill>
              <a:srgbClr val="447E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878714" y="4070747"/>
            <a:ext cx="223718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379831" y="4094024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5–6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197522" y="4385846"/>
            <a:ext cx="6047184" cy="405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System architecture design and planning</a:t>
            </a:r>
          </a:p>
          <a:p>
            <a:pPr marL="0" indent="0" algn="r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Circuit design and component procurement</a:t>
            </a:r>
          </a:p>
        </p:txBody>
      </p:sp>
      <p:sp>
        <p:nvSpPr>
          <p:cNvPr id="20" name="Shape 18"/>
          <p:cNvSpPr/>
          <p:nvPr/>
        </p:nvSpPr>
        <p:spPr>
          <a:xfrm>
            <a:off x="7143212" y="4923413"/>
            <a:ext cx="447556" cy="15240"/>
          </a:xfrm>
          <a:prstGeom prst="roundRect">
            <a:avLst>
              <a:gd name="adj" fmla="val 411161"/>
            </a:avLst>
          </a:prstGeom>
          <a:solidFill>
            <a:srgbClr val="447ED7"/>
          </a:solidFill>
          <a:ln/>
        </p:spPr>
      </p:sp>
      <p:sp>
        <p:nvSpPr>
          <p:cNvPr id="21" name="Shape 19"/>
          <p:cNvSpPr/>
          <p:nvPr/>
        </p:nvSpPr>
        <p:spPr>
          <a:xfrm>
            <a:off x="6822814" y="4763274"/>
            <a:ext cx="335637" cy="335637"/>
          </a:xfrm>
          <a:prstGeom prst="roundRect">
            <a:avLst>
              <a:gd name="adj" fmla="val 18669"/>
            </a:avLst>
          </a:prstGeom>
          <a:solidFill>
            <a:srgbClr val="5E98F1"/>
          </a:solidFill>
          <a:ln w="7620">
            <a:solidFill>
              <a:srgbClr val="447ED7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878714" y="4791194"/>
            <a:ext cx="223718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736560" y="4814471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7–8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736559" y="5106294"/>
            <a:ext cx="4054481" cy="42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Hardware assembly and initial firmware development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Sensor integration and communication protocol implementation </a:t>
            </a:r>
          </a:p>
        </p:txBody>
      </p:sp>
      <p:sp>
        <p:nvSpPr>
          <p:cNvPr id="25" name="Shape 23"/>
          <p:cNvSpPr/>
          <p:nvPr/>
        </p:nvSpPr>
        <p:spPr>
          <a:xfrm>
            <a:off x="6390498" y="5643860"/>
            <a:ext cx="447556" cy="15240"/>
          </a:xfrm>
          <a:prstGeom prst="roundRect">
            <a:avLst>
              <a:gd name="adj" fmla="val 411161"/>
            </a:avLst>
          </a:prstGeom>
          <a:solidFill>
            <a:srgbClr val="447ED7"/>
          </a:solidFill>
          <a:ln/>
        </p:spPr>
      </p:sp>
      <p:sp>
        <p:nvSpPr>
          <p:cNvPr id="26" name="Shape 24"/>
          <p:cNvSpPr/>
          <p:nvPr/>
        </p:nvSpPr>
        <p:spPr>
          <a:xfrm>
            <a:off x="6822814" y="5483721"/>
            <a:ext cx="335637" cy="335637"/>
          </a:xfrm>
          <a:prstGeom prst="roundRect">
            <a:avLst>
              <a:gd name="adj" fmla="val 18669"/>
            </a:avLst>
          </a:prstGeom>
          <a:solidFill>
            <a:srgbClr val="5E98F1"/>
          </a:solidFill>
          <a:ln w="7620">
            <a:solidFill>
              <a:srgbClr val="447ED7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878714" y="5511641"/>
            <a:ext cx="223718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4379831" y="5534918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9–10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197522" y="5826740"/>
            <a:ext cx="6047184" cy="405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50"/>
              </a:lnSpc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IoT integration and cloud communication setup </a:t>
            </a:r>
          </a:p>
          <a:p>
            <a:pPr algn="r">
              <a:lnSpc>
                <a:spcPts val="1550"/>
              </a:lnSpc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Web application development</a:t>
            </a:r>
          </a:p>
        </p:txBody>
      </p:sp>
      <p:sp>
        <p:nvSpPr>
          <p:cNvPr id="30" name="Shape 28"/>
          <p:cNvSpPr/>
          <p:nvPr/>
        </p:nvSpPr>
        <p:spPr>
          <a:xfrm>
            <a:off x="7143212" y="6364308"/>
            <a:ext cx="447556" cy="15240"/>
          </a:xfrm>
          <a:prstGeom prst="roundRect">
            <a:avLst>
              <a:gd name="adj" fmla="val 411161"/>
            </a:avLst>
          </a:prstGeom>
          <a:solidFill>
            <a:srgbClr val="447ED7"/>
          </a:solidFill>
          <a:ln/>
        </p:spPr>
      </p:sp>
      <p:sp>
        <p:nvSpPr>
          <p:cNvPr id="31" name="Shape 29"/>
          <p:cNvSpPr/>
          <p:nvPr/>
        </p:nvSpPr>
        <p:spPr>
          <a:xfrm>
            <a:off x="6822814" y="6204168"/>
            <a:ext cx="335637" cy="335637"/>
          </a:xfrm>
          <a:prstGeom prst="roundRect">
            <a:avLst>
              <a:gd name="adj" fmla="val 18669"/>
            </a:avLst>
          </a:prstGeom>
          <a:solidFill>
            <a:srgbClr val="5E98F1"/>
          </a:solidFill>
          <a:ln w="7620">
            <a:solidFill>
              <a:srgbClr val="447ED7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878714" y="6232089"/>
            <a:ext cx="223718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736560" y="6255365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11–12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7736559" y="6602281"/>
            <a:ext cx="2690837" cy="189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r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Web system and hardware integration </a:t>
            </a:r>
          </a:p>
        </p:txBody>
      </p:sp>
      <p:sp>
        <p:nvSpPr>
          <p:cNvPr id="35" name="Shape 33"/>
          <p:cNvSpPr/>
          <p:nvPr/>
        </p:nvSpPr>
        <p:spPr>
          <a:xfrm>
            <a:off x="6390498" y="7084755"/>
            <a:ext cx="447556" cy="15240"/>
          </a:xfrm>
          <a:prstGeom prst="roundRect">
            <a:avLst>
              <a:gd name="adj" fmla="val 411161"/>
            </a:avLst>
          </a:prstGeom>
          <a:solidFill>
            <a:srgbClr val="447ED7"/>
          </a:solidFill>
          <a:ln/>
        </p:spPr>
      </p:sp>
      <p:sp>
        <p:nvSpPr>
          <p:cNvPr id="36" name="Shape 34"/>
          <p:cNvSpPr/>
          <p:nvPr/>
        </p:nvSpPr>
        <p:spPr>
          <a:xfrm>
            <a:off x="6822814" y="6924616"/>
            <a:ext cx="335637" cy="335637"/>
          </a:xfrm>
          <a:prstGeom prst="roundRect">
            <a:avLst>
              <a:gd name="adj" fmla="val 18669"/>
            </a:avLst>
          </a:prstGeom>
          <a:solidFill>
            <a:srgbClr val="5E98F1"/>
          </a:solidFill>
          <a:ln w="7620">
            <a:solidFill>
              <a:srgbClr val="447ED7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878714" y="6952536"/>
            <a:ext cx="223718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4379831" y="6975813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13–14</a:t>
            </a:r>
            <a:endParaRPr lang="en-US" sz="1450" dirty="0"/>
          </a:p>
        </p:txBody>
      </p:sp>
      <p:sp>
        <p:nvSpPr>
          <p:cNvPr id="39" name="Text 37"/>
          <p:cNvSpPr/>
          <p:nvPr/>
        </p:nvSpPr>
        <p:spPr>
          <a:xfrm>
            <a:off x="197522" y="7267635"/>
            <a:ext cx="6047184" cy="405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System testing and user interface refinement</a:t>
            </a:r>
          </a:p>
          <a:p>
            <a:pPr marL="0" indent="0" algn="r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Final integration, documentation, and project submission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Accomplishments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1FC4D-3A2A-4088-BB9D-00430AE3F3F1}"/>
              </a:ext>
            </a:extLst>
          </p:cNvPr>
          <p:cNvSpPr txBox="1"/>
          <p:nvPr/>
        </p:nvSpPr>
        <p:spPr>
          <a:xfrm>
            <a:off x="793790" y="1967696"/>
            <a:ext cx="1266270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Developed and finalized the software logic for flood detection, alert transmission, and data validation.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Implemented reliable RF communication between the sensor node and gateway node for wireless alert transmission.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Conducted system-level testing under simulated indoor flooding conditions and verified successful alert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We have completed the full hardware prototype of the indoor flood monitoring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Configured the ESP32 Wi-Fi module to send real-time flood notifications to the mobile application.</a:t>
            </a:r>
          </a:p>
          <a:p>
            <a:endParaRPr lang="en-US" sz="2400" dirty="0"/>
          </a:p>
          <a:p>
            <a:br>
              <a:rPr lang="en-US" sz="2400" dirty="0"/>
            </a:b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Accomplishments</a:t>
            </a:r>
            <a:endParaRPr lang="en-US" sz="44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3174E2-24BB-40B6-A9C7-0A987BD45C19}"/>
              </a:ext>
            </a:extLst>
          </p:cNvPr>
          <p:cNvSpPr txBox="1"/>
          <p:nvPr/>
        </p:nvSpPr>
        <p:spPr>
          <a:xfrm>
            <a:off x="793790" y="2007661"/>
            <a:ext cx="245869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sym typeface="Poppins Medium"/>
              </a:rPr>
              <a:t>UI Layout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A83B86-01FE-43A6-BC9E-355805FE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81" y="2459067"/>
            <a:ext cx="9185838" cy="556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00001" y="2967940"/>
            <a:ext cx="4745620" cy="77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8000" b="1" dirty="0">
                <a:solidFill>
                  <a:schemeClr val="accent5">
                    <a:lumMod val="50000"/>
                  </a:schemeClr>
                </a:solidFill>
                <a:latin typeface="Roboto Slab" pitchFamily="34" charset="0"/>
                <a:cs typeface="Roboto Slab" pitchFamily="34" charset="-120"/>
              </a:rPr>
              <a:t>Thank You</a:t>
            </a:r>
          </a:p>
        </p:txBody>
      </p:sp>
      <p:sp>
        <p:nvSpPr>
          <p:cNvPr id="6" name="Text 3"/>
          <p:cNvSpPr/>
          <p:nvPr/>
        </p:nvSpPr>
        <p:spPr>
          <a:xfrm>
            <a:off x="793791" y="3743444"/>
            <a:ext cx="5670590" cy="3745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Arial Black" panose="020B0A04020102020204" pitchFamily="34" charset="0"/>
              <a:ea typeface="Roboto Slab" panose="020B0604020202020204" charset="0"/>
              <a:cs typeface="Roboto Slab" panose="020B0604020202020204" charset="0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4C2E716B-BD8B-4C52-B170-6641ED33A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57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8A28-A03A-4E81-8C24-3BA20A78824D}"/>
              </a:ext>
            </a:extLst>
          </p:cNvPr>
          <p:cNvSpPr txBox="1"/>
          <p:nvPr/>
        </p:nvSpPr>
        <p:spPr>
          <a:xfrm>
            <a:off x="879676" y="4626498"/>
            <a:ext cx="47456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Roboto Slab" panose="020B0604020202020204" charset="0"/>
              <a:ea typeface="Roboto Slab" panose="020B0604020202020204" charset="0"/>
              <a:cs typeface="Roboto Slab" panose="020B0604020202020204" charset="0"/>
            </a:endParaRPr>
          </a:p>
          <a:p>
            <a:r>
              <a:rPr lang="en-US" sz="2000" b="1" dirty="0">
                <a:latin typeface="Roboto Slab" panose="020B0604020202020204" charset="0"/>
                <a:ea typeface="Roboto Slab" panose="020B0604020202020204" charset="0"/>
                <a:cs typeface="Roboto Slab" panose="020B0604020202020204" charset="0"/>
              </a:rPr>
              <a:t>Group – 05 :</a:t>
            </a:r>
          </a:p>
          <a:p>
            <a:endParaRPr lang="en-US" sz="2000" dirty="0">
              <a:latin typeface="Roboto Slab" panose="020B0604020202020204" charset="0"/>
              <a:ea typeface="Roboto Slab" panose="020B0604020202020204" charset="0"/>
              <a:cs typeface="Roboto Slab" panose="020B0604020202020204" charset="0"/>
            </a:endParaRPr>
          </a:p>
          <a:p>
            <a:r>
              <a:rPr lang="en-US" sz="2000" dirty="0">
                <a:latin typeface="Roboto Slab" panose="020B0604020202020204" charset="0"/>
                <a:ea typeface="Roboto Slab" panose="020B0604020202020204" charset="0"/>
                <a:cs typeface="Roboto Slab" panose="020B0604020202020204" charset="0"/>
              </a:rPr>
              <a:t>2022/E/102 DANGSHAN N. </a:t>
            </a:r>
          </a:p>
          <a:p>
            <a:r>
              <a:rPr lang="en-US" sz="2000" dirty="0">
                <a:latin typeface="Roboto Slab" panose="020B0604020202020204" charset="0"/>
                <a:ea typeface="Roboto Slab" panose="020B0604020202020204" charset="0"/>
                <a:cs typeface="Roboto Slab" panose="020B0604020202020204" charset="0"/>
              </a:rPr>
              <a:t>2022/E/104 KISOTHANA P. </a:t>
            </a:r>
          </a:p>
          <a:p>
            <a:r>
              <a:rPr lang="en-US" sz="2000" dirty="0">
                <a:latin typeface="Roboto Slab" panose="020B0604020202020204" charset="0"/>
                <a:ea typeface="Roboto Slab" panose="020B0604020202020204" charset="0"/>
                <a:cs typeface="Roboto Slab" panose="020B0604020202020204" charset="0"/>
              </a:rPr>
              <a:t>2021/E/117 JAMES P.S.V. </a:t>
            </a:r>
          </a:p>
          <a:p>
            <a:r>
              <a:rPr lang="en-US" sz="2000" dirty="0">
                <a:latin typeface="Roboto Slab" panose="020B0604020202020204" charset="0"/>
                <a:ea typeface="Roboto Slab" panose="020B0604020202020204" charset="0"/>
                <a:cs typeface="Roboto Slab" panose="020B0604020202020204" charset="0"/>
              </a:rPr>
              <a:t>2021/E/148 THILOOKSHAN S. </a:t>
            </a:r>
          </a:p>
          <a:p>
            <a:r>
              <a:rPr lang="en-US" sz="2000" dirty="0">
                <a:latin typeface="Roboto Slab" panose="020B0604020202020204" charset="0"/>
                <a:ea typeface="Roboto Slab" panose="020B0604020202020204" charset="0"/>
                <a:cs typeface="Roboto Slab" panose="020B0604020202020204" charset="0"/>
              </a:rPr>
              <a:t>2021/E/192 AJANTHAN T. </a:t>
            </a:r>
          </a:p>
          <a:p>
            <a:r>
              <a:rPr lang="en-US" sz="2000" dirty="0">
                <a:latin typeface="Roboto Slab" panose="020B0604020202020204" charset="0"/>
                <a:ea typeface="Roboto Slab" panose="020B0604020202020204" charset="0"/>
                <a:cs typeface="Roboto Slab" panose="020B0604020202020204" charset="0"/>
              </a:rPr>
              <a:t>2018/E/107 SARUGESH R.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1">
            <a:extLst>
              <a:ext uri="{FF2B5EF4-FFF2-40B4-BE49-F238E27FC236}">
                <a16:creationId xmlns:a16="http://schemas.microsoft.com/office/drawing/2014/main" id="{BEB55FED-ED72-480F-B7E4-02F4D2918EF9}"/>
              </a:ext>
            </a:extLst>
          </p:cNvPr>
          <p:cNvSpPr txBox="1"/>
          <p:nvPr/>
        </p:nvSpPr>
        <p:spPr>
          <a:xfrm>
            <a:off x="796034" y="918128"/>
            <a:ext cx="2549010" cy="696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400" b="1" spc="-280" dirty="0">
                <a:latin typeface="Poppins Medium"/>
                <a:ea typeface="Poppins Medium"/>
                <a:cs typeface="Poppins Medium"/>
                <a:sym typeface="Poppins Medium"/>
              </a:rPr>
              <a:t>Contents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6B64C61B-ACBC-477A-AE92-8C90DC5AAC03}"/>
              </a:ext>
            </a:extLst>
          </p:cNvPr>
          <p:cNvSpPr/>
          <p:nvPr/>
        </p:nvSpPr>
        <p:spPr>
          <a:xfrm>
            <a:off x="815084" y="2935107"/>
            <a:ext cx="590550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9D65BCA2-2D5D-4250-B63C-F11763CF5C14}"/>
              </a:ext>
            </a:extLst>
          </p:cNvPr>
          <p:cNvSpPr/>
          <p:nvPr/>
        </p:nvSpPr>
        <p:spPr>
          <a:xfrm>
            <a:off x="8054084" y="2935107"/>
            <a:ext cx="590550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E1F43DB5-2B8A-4D0B-87E5-6E608A5B4F60}"/>
              </a:ext>
            </a:extLst>
          </p:cNvPr>
          <p:cNvSpPr/>
          <p:nvPr/>
        </p:nvSpPr>
        <p:spPr>
          <a:xfrm>
            <a:off x="815084" y="4108840"/>
            <a:ext cx="590550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C6C9FAB5-D027-4C7E-986F-3508B5A6B74A}"/>
              </a:ext>
            </a:extLst>
          </p:cNvPr>
          <p:cNvSpPr/>
          <p:nvPr/>
        </p:nvSpPr>
        <p:spPr>
          <a:xfrm>
            <a:off x="8054084" y="4108840"/>
            <a:ext cx="590550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AutoShape 6">
            <a:extLst>
              <a:ext uri="{FF2B5EF4-FFF2-40B4-BE49-F238E27FC236}">
                <a16:creationId xmlns:a16="http://schemas.microsoft.com/office/drawing/2014/main" id="{5306AD60-8031-4F10-9C81-4E79EAA1F334}"/>
              </a:ext>
            </a:extLst>
          </p:cNvPr>
          <p:cNvSpPr/>
          <p:nvPr/>
        </p:nvSpPr>
        <p:spPr>
          <a:xfrm>
            <a:off x="815084" y="5282573"/>
            <a:ext cx="590550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704930FA-AFD6-489B-AFB1-6FE6E5EA5E4B}"/>
              </a:ext>
            </a:extLst>
          </p:cNvPr>
          <p:cNvSpPr/>
          <p:nvPr/>
        </p:nvSpPr>
        <p:spPr>
          <a:xfrm>
            <a:off x="8054084" y="5282573"/>
            <a:ext cx="590550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AutoShape 8">
            <a:extLst>
              <a:ext uri="{FF2B5EF4-FFF2-40B4-BE49-F238E27FC236}">
                <a16:creationId xmlns:a16="http://schemas.microsoft.com/office/drawing/2014/main" id="{69EB41B0-B3C6-44AA-8B8B-5217ADC048DA}"/>
              </a:ext>
            </a:extLst>
          </p:cNvPr>
          <p:cNvSpPr/>
          <p:nvPr/>
        </p:nvSpPr>
        <p:spPr>
          <a:xfrm>
            <a:off x="815084" y="6456306"/>
            <a:ext cx="590550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B94A7944-DDBB-4BE3-97C3-62DF8348439E}"/>
              </a:ext>
            </a:extLst>
          </p:cNvPr>
          <p:cNvSpPr/>
          <p:nvPr/>
        </p:nvSpPr>
        <p:spPr>
          <a:xfrm>
            <a:off x="8054084" y="6456306"/>
            <a:ext cx="590550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D06784DF-4E69-4F79-B89B-876721C0A7CC}"/>
              </a:ext>
            </a:extLst>
          </p:cNvPr>
          <p:cNvSpPr txBox="1"/>
          <p:nvPr/>
        </p:nvSpPr>
        <p:spPr>
          <a:xfrm>
            <a:off x="815084" y="2136137"/>
            <a:ext cx="5715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 spc="-16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01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E8A7EB8D-0589-465C-A051-6DB6E46408A4}"/>
              </a:ext>
            </a:extLst>
          </p:cNvPr>
          <p:cNvSpPr txBox="1"/>
          <p:nvPr/>
        </p:nvSpPr>
        <p:spPr>
          <a:xfrm>
            <a:off x="1565178" y="2220579"/>
            <a:ext cx="4384209" cy="259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Introduction and Objectives</a:t>
            </a: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B662A181-A67D-4DA0-9C56-E392104911F2}"/>
              </a:ext>
            </a:extLst>
          </p:cNvPr>
          <p:cNvSpPr txBox="1"/>
          <p:nvPr/>
        </p:nvSpPr>
        <p:spPr>
          <a:xfrm>
            <a:off x="8054084" y="2136137"/>
            <a:ext cx="5715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 spc="-16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06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1E975FFC-E2FF-43C7-908C-679C50EF104F}"/>
              </a:ext>
            </a:extLst>
          </p:cNvPr>
          <p:cNvSpPr txBox="1"/>
          <p:nvPr/>
        </p:nvSpPr>
        <p:spPr>
          <a:xfrm>
            <a:off x="8804178" y="2152076"/>
            <a:ext cx="2939497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A38B157B-6C05-46C4-9B07-831A6F01E66D}"/>
              </a:ext>
            </a:extLst>
          </p:cNvPr>
          <p:cNvSpPr txBox="1"/>
          <p:nvPr/>
        </p:nvSpPr>
        <p:spPr>
          <a:xfrm>
            <a:off x="815084" y="3309870"/>
            <a:ext cx="5715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 spc="-16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02</a:t>
            </a: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6CF29523-7BC2-40C7-960E-C8358F8F436F}"/>
              </a:ext>
            </a:extLst>
          </p:cNvPr>
          <p:cNvSpPr txBox="1"/>
          <p:nvPr/>
        </p:nvSpPr>
        <p:spPr>
          <a:xfrm>
            <a:off x="1565178" y="3394311"/>
            <a:ext cx="4384209" cy="4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  <a:p>
            <a:pPr algn="l">
              <a:lnSpc>
                <a:spcPts val="1800"/>
              </a:lnSpc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4467DB44-AFED-4304-9E58-0B592468F5E3}"/>
              </a:ext>
            </a:extLst>
          </p:cNvPr>
          <p:cNvSpPr txBox="1"/>
          <p:nvPr/>
        </p:nvSpPr>
        <p:spPr>
          <a:xfrm>
            <a:off x="8054084" y="3309870"/>
            <a:ext cx="5715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 spc="-16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07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A0F6EA1B-F430-4F4E-AE46-EDB4A0923854}"/>
              </a:ext>
            </a:extLst>
          </p:cNvPr>
          <p:cNvSpPr txBox="1"/>
          <p:nvPr/>
        </p:nvSpPr>
        <p:spPr>
          <a:xfrm>
            <a:off x="8804178" y="4402192"/>
            <a:ext cx="460963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Timeline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19B4AE3E-0119-403A-B1E5-70C841BCB9FC}"/>
              </a:ext>
            </a:extLst>
          </p:cNvPr>
          <p:cNvSpPr txBox="1"/>
          <p:nvPr/>
        </p:nvSpPr>
        <p:spPr>
          <a:xfrm>
            <a:off x="815084" y="4483603"/>
            <a:ext cx="5715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 spc="-160">
                <a:solidFill>
                  <a:schemeClr val="tx1">
                    <a:lumMod val="95000"/>
                    <a:lumOff val="5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03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C26C4AD8-20B0-44CB-B85C-00073AF482FF}"/>
              </a:ext>
            </a:extLst>
          </p:cNvPr>
          <p:cNvSpPr txBox="1"/>
          <p:nvPr/>
        </p:nvSpPr>
        <p:spPr>
          <a:xfrm>
            <a:off x="1546128" y="4212946"/>
            <a:ext cx="3485685" cy="1090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Proposed Solution</a:t>
            </a:r>
          </a:p>
          <a:p>
            <a:pPr algn="l">
              <a:lnSpc>
                <a:spcPts val="1800"/>
              </a:lnSpc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1800"/>
              </a:lnSpc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7002836D-27BC-4564-BAE3-28D69D3B725B}"/>
              </a:ext>
            </a:extLst>
          </p:cNvPr>
          <p:cNvSpPr txBox="1"/>
          <p:nvPr/>
        </p:nvSpPr>
        <p:spPr>
          <a:xfrm>
            <a:off x="8054084" y="4483603"/>
            <a:ext cx="5715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 spc="-16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08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B1687064-5FB2-4C17-96FF-2C5E587FC26E}"/>
              </a:ext>
            </a:extLst>
          </p:cNvPr>
          <p:cNvSpPr txBox="1"/>
          <p:nvPr/>
        </p:nvSpPr>
        <p:spPr>
          <a:xfrm>
            <a:off x="8785128" y="5631747"/>
            <a:ext cx="515540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Deviations from Proposal and Revised Cost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A10B57F3-1C97-41B2-A414-75AC3F3BA246}"/>
              </a:ext>
            </a:extLst>
          </p:cNvPr>
          <p:cNvSpPr txBox="1"/>
          <p:nvPr/>
        </p:nvSpPr>
        <p:spPr>
          <a:xfrm>
            <a:off x="815084" y="5657336"/>
            <a:ext cx="5715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 spc="-160">
                <a:solidFill>
                  <a:schemeClr val="tx1">
                    <a:lumMod val="95000"/>
                    <a:lumOff val="5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04</a:t>
            </a: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37D21E0A-954F-499E-B1D8-05043F43CC24}"/>
              </a:ext>
            </a:extLst>
          </p:cNvPr>
          <p:cNvSpPr txBox="1"/>
          <p:nvPr/>
        </p:nvSpPr>
        <p:spPr>
          <a:xfrm>
            <a:off x="1565178" y="5741777"/>
            <a:ext cx="4812473" cy="259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Proposed System Architecture</a:t>
            </a: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3A1AB72A-A536-4CD4-9AB8-5F38F4723CC6}"/>
              </a:ext>
            </a:extLst>
          </p:cNvPr>
          <p:cNvSpPr txBox="1"/>
          <p:nvPr/>
        </p:nvSpPr>
        <p:spPr>
          <a:xfrm>
            <a:off x="8054084" y="5657336"/>
            <a:ext cx="5715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 spc="-16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09</a:t>
            </a:r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0FC20C48-E191-4F86-BEF7-8C157DABCFE6}"/>
              </a:ext>
            </a:extLst>
          </p:cNvPr>
          <p:cNvSpPr txBox="1"/>
          <p:nvPr/>
        </p:nvSpPr>
        <p:spPr>
          <a:xfrm>
            <a:off x="8867357" y="3221563"/>
            <a:ext cx="460963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Challenges faced</a:t>
            </a:r>
          </a:p>
        </p:txBody>
      </p:sp>
      <p:sp>
        <p:nvSpPr>
          <p:cNvPr id="53" name="AutoShape 8">
            <a:extLst>
              <a:ext uri="{FF2B5EF4-FFF2-40B4-BE49-F238E27FC236}">
                <a16:creationId xmlns:a16="http://schemas.microsoft.com/office/drawing/2014/main" id="{129BB540-E82C-421E-A0C3-C5227C49ECFB}"/>
              </a:ext>
            </a:extLst>
          </p:cNvPr>
          <p:cNvSpPr/>
          <p:nvPr/>
        </p:nvSpPr>
        <p:spPr>
          <a:xfrm>
            <a:off x="796034" y="7717894"/>
            <a:ext cx="590550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AutoShape 9">
            <a:extLst>
              <a:ext uri="{FF2B5EF4-FFF2-40B4-BE49-F238E27FC236}">
                <a16:creationId xmlns:a16="http://schemas.microsoft.com/office/drawing/2014/main" id="{214BA8A7-C7D8-40C4-983F-F367394774E7}"/>
              </a:ext>
            </a:extLst>
          </p:cNvPr>
          <p:cNvSpPr/>
          <p:nvPr/>
        </p:nvSpPr>
        <p:spPr>
          <a:xfrm>
            <a:off x="8035034" y="7717894"/>
            <a:ext cx="5905500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5899CC52-58F2-4F12-AC64-4E505269D8B6}"/>
              </a:ext>
            </a:extLst>
          </p:cNvPr>
          <p:cNvSpPr txBox="1"/>
          <p:nvPr/>
        </p:nvSpPr>
        <p:spPr>
          <a:xfrm>
            <a:off x="8785128" y="7003365"/>
            <a:ext cx="2939497" cy="259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Accomplishments</a:t>
            </a:r>
          </a:p>
        </p:txBody>
      </p:sp>
      <p:sp>
        <p:nvSpPr>
          <p:cNvPr id="56" name="TextBox 24">
            <a:extLst>
              <a:ext uri="{FF2B5EF4-FFF2-40B4-BE49-F238E27FC236}">
                <a16:creationId xmlns:a16="http://schemas.microsoft.com/office/drawing/2014/main" id="{F20B0F21-3724-40E5-89EB-869FA85B769C}"/>
              </a:ext>
            </a:extLst>
          </p:cNvPr>
          <p:cNvSpPr txBox="1"/>
          <p:nvPr/>
        </p:nvSpPr>
        <p:spPr>
          <a:xfrm>
            <a:off x="796034" y="6918924"/>
            <a:ext cx="5715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 spc="-16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05</a:t>
            </a: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id="{BAB66DAD-60AE-4331-A62C-C8C7CFD46102}"/>
              </a:ext>
            </a:extLst>
          </p:cNvPr>
          <p:cNvSpPr txBox="1"/>
          <p:nvPr/>
        </p:nvSpPr>
        <p:spPr>
          <a:xfrm>
            <a:off x="1546128" y="7003365"/>
            <a:ext cx="4403259" cy="259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Implementation steps</a:t>
            </a:r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id="{801D6662-F816-4DB0-959F-91450B02B5E7}"/>
              </a:ext>
            </a:extLst>
          </p:cNvPr>
          <p:cNvSpPr txBox="1"/>
          <p:nvPr/>
        </p:nvSpPr>
        <p:spPr>
          <a:xfrm>
            <a:off x="8035034" y="6918924"/>
            <a:ext cx="5715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 spc="-16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5049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8" y="658674"/>
            <a:ext cx="7005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&amp; Objectives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0" y="1868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88" y="2328759"/>
            <a:ext cx="7933521" cy="163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focuses on developing an IoT-based system designed to detect indoor flood entries promptly. The primary goal is to provide real-time alerts to homeowners, enabling immediate action and minimizing potential damage.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14800"/>
            <a:ext cx="2835235" cy="43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44095-4F2E-4CDE-9CD2-8B2FB2FBD5ED}"/>
              </a:ext>
            </a:extLst>
          </p:cNvPr>
          <p:cNvSpPr txBox="1"/>
          <p:nvPr/>
        </p:nvSpPr>
        <p:spPr>
          <a:xfrm>
            <a:off x="712765" y="4564335"/>
            <a:ext cx="8350212" cy="302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detect indoor water entry at the earliest stage using a water level sensor.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send immediate notifications to homeowners through mobile alerts and local buzzer alarms.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minimize property damage and reduce electrical hazards caused by flooding.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 enable users to monitor flood conditions remotely using cloud connectivity.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608"/>
            <a:ext cx="52018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1856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Addressing the critical need for proactive measures against indoor flooding.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824877"/>
            <a:ext cx="453628" cy="453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61993"/>
            <a:ext cx="29426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Unexpected Flooding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5241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Indoor floods occur without warning, often during heavy rain.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2824877"/>
            <a:ext cx="453628" cy="4536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Delayed Detection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05241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methods lack early detection, leading to significant delays.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231844"/>
            <a:ext cx="453628" cy="453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968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Extensive Damage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459379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can quickly ruin appliances, furniture, and structural elements.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5231844"/>
            <a:ext cx="453628" cy="4536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5968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Electrical Risks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459379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Flooding poses severe risks of electrical shorts and electrocution.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16" y="707701"/>
            <a:ext cx="5082805" cy="694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44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Solution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88030" y="1621496"/>
            <a:ext cx="1345434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endParaRPr lang="en-US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provides a multi-layered approach to ensure rapid flood detection and immediate notification.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39" y="2270794"/>
            <a:ext cx="6759615" cy="25940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38259" y="4023594"/>
            <a:ext cx="1278837" cy="246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Alarm</a:t>
            </a:r>
            <a:endParaRPr lang="en-US" sz="1550" dirty="0"/>
          </a:p>
        </p:txBody>
      </p:sp>
      <p:sp>
        <p:nvSpPr>
          <p:cNvPr id="8" name="Text 3"/>
          <p:cNvSpPr/>
          <p:nvPr/>
        </p:nvSpPr>
        <p:spPr>
          <a:xfrm>
            <a:off x="7526494" y="4023591"/>
            <a:ext cx="1278837" cy="246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Notify</a:t>
            </a:r>
            <a:endParaRPr lang="en-US" sz="1550" dirty="0"/>
          </a:p>
        </p:txBody>
      </p:sp>
      <p:sp>
        <p:nvSpPr>
          <p:cNvPr id="10" name="Text 4"/>
          <p:cNvSpPr/>
          <p:nvPr/>
        </p:nvSpPr>
        <p:spPr>
          <a:xfrm>
            <a:off x="6183329" y="4023592"/>
            <a:ext cx="1278837" cy="246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Transmit</a:t>
            </a:r>
            <a:endParaRPr lang="en-US" sz="1550" dirty="0"/>
          </a:p>
        </p:txBody>
      </p:sp>
      <p:sp>
        <p:nvSpPr>
          <p:cNvPr id="12" name="Text 5"/>
          <p:cNvSpPr/>
          <p:nvPr/>
        </p:nvSpPr>
        <p:spPr>
          <a:xfrm>
            <a:off x="5014736" y="4023594"/>
            <a:ext cx="1278837" cy="246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</a:t>
            </a:r>
            <a:endParaRPr lang="en-US" sz="1550" dirty="0"/>
          </a:p>
        </p:txBody>
      </p:sp>
      <p:sp>
        <p:nvSpPr>
          <p:cNvPr id="14" name="Text 6"/>
          <p:cNvSpPr/>
          <p:nvPr/>
        </p:nvSpPr>
        <p:spPr>
          <a:xfrm>
            <a:off x="3608135" y="4023593"/>
            <a:ext cx="1278838" cy="246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Detect</a:t>
            </a:r>
            <a:endParaRPr lang="en-US" sz="1550" dirty="0"/>
          </a:p>
        </p:txBody>
      </p:sp>
      <p:sp>
        <p:nvSpPr>
          <p:cNvPr id="17" name="Text 9"/>
          <p:cNvSpPr/>
          <p:nvPr/>
        </p:nvSpPr>
        <p:spPr>
          <a:xfrm>
            <a:off x="577216" y="4913895"/>
            <a:ext cx="13219809" cy="479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20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>
              <a:lnSpc>
                <a:spcPts val="1300"/>
              </a:lnSpc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Water Level Sensor -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Reliably detects the presence of water at critical points, initiating the alert sequence.</a:t>
            </a:r>
            <a:endParaRPr lang="en-US" sz="2000" dirty="0"/>
          </a:p>
          <a:p>
            <a:pPr marL="0" indent="0" algn="l">
              <a:lnSpc>
                <a:spcPts val="1300"/>
              </a:lnSpc>
              <a:buNone/>
            </a:pP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577211" y="5614110"/>
            <a:ext cx="13454340" cy="479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20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>
              <a:lnSpc>
                <a:spcPts val="1300"/>
              </a:lnSpc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ATmega328</a:t>
            </a: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Microcontroller -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Serves as the brain, processing sensor data and managing communication modules.</a:t>
            </a:r>
            <a:endParaRPr lang="en-US" sz="2000" dirty="0"/>
          </a:p>
          <a:p>
            <a:pPr marL="0" indent="0" algn="l">
              <a:lnSpc>
                <a:spcPts val="1300"/>
              </a:lnSpc>
              <a:buNone/>
            </a:pPr>
            <a:endParaRPr lang="en-US" sz="2000" dirty="0"/>
          </a:p>
        </p:txBody>
      </p:sp>
      <p:sp>
        <p:nvSpPr>
          <p:cNvPr id="25" name="Text 17"/>
          <p:cNvSpPr/>
          <p:nvPr/>
        </p:nvSpPr>
        <p:spPr>
          <a:xfrm>
            <a:off x="577211" y="6267534"/>
            <a:ext cx="13396468" cy="369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20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>
              <a:lnSpc>
                <a:spcPts val="1300"/>
              </a:lnSpc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RF Module -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Wireless communication device used to transmit securely and receive data using radio signals.</a:t>
            </a:r>
          </a:p>
        </p:txBody>
      </p:sp>
      <p:sp>
        <p:nvSpPr>
          <p:cNvPr id="29" name="Text 21"/>
          <p:cNvSpPr/>
          <p:nvPr/>
        </p:nvSpPr>
        <p:spPr>
          <a:xfrm>
            <a:off x="577211" y="6963058"/>
            <a:ext cx="13219809" cy="385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20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>
              <a:lnSpc>
                <a:spcPts val="1300"/>
              </a:lnSpc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 Application system -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instant, real-time alerts to homeowners' smartphones, enabling swift action.</a:t>
            </a:r>
            <a:endParaRPr lang="en-US" sz="2000" dirty="0"/>
          </a:p>
          <a:p>
            <a:pPr marL="0" indent="0" algn="l">
              <a:lnSpc>
                <a:spcPts val="130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5568"/>
            <a:ext cx="635567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System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1667694"/>
            <a:ext cx="1299165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leverages a robust architecture to ensure efficient flood detection and timely alerts, forming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seamless chain from sensor to notification.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568" y="3817955"/>
            <a:ext cx="489093" cy="489093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3561" y="4116149"/>
            <a:ext cx="489093" cy="48909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9707" y="4414344"/>
            <a:ext cx="489093" cy="48909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5201" y="4734546"/>
            <a:ext cx="489094" cy="489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10149-4A3B-494A-AB7C-5138982138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893"/>
          <a:stretch/>
        </p:blipFill>
        <p:spPr>
          <a:xfrm>
            <a:off x="793790" y="2722241"/>
            <a:ext cx="12991658" cy="47717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771964"/>
            <a:ext cx="5954251" cy="5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Steps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B964F-A7BA-4736-9EE9-4237217EE27C}"/>
              </a:ext>
            </a:extLst>
          </p:cNvPr>
          <p:cNvSpPr txBox="1"/>
          <p:nvPr/>
        </p:nvSpPr>
        <p:spPr>
          <a:xfrm>
            <a:off x="793789" y="1562582"/>
            <a:ext cx="803283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Selection of sensors, microcontrollers, and communication modules.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Hardware assembly and circuit setup for sensor and gateway nodes.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Programming of ATmega328 for sensor data processing and flood detection.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Calibration of water level and ultrasonic sensors for accurate measurement.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Integration of RF communication and ESP32 </a:t>
            </a:r>
            <a:r>
              <a:rPr lang="en-US" sz="2400" dirty="0" err="1"/>
              <a:t>WiFi</a:t>
            </a:r>
            <a:r>
              <a:rPr lang="en-US" sz="2400" dirty="0"/>
              <a:t> module for alert transmission.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 testing and debugging to ensure reliable flood detection and notification.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1918"/>
            <a:ext cx="2678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93790" y="2267347"/>
            <a:ext cx="33383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Hardware Requirements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8A650-041E-458C-BA36-3CBF0E0100D1}"/>
              </a:ext>
            </a:extLst>
          </p:cNvPr>
          <p:cNvSpPr txBox="1"/>
          <p:nvPr/>
        </p:nvSpPr>
        <p:spPr>
          <a:xfrm>
            <a:off x="793790" y="2844834"/>
            <a:ext cx="53407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 Ultrasonic Sensor (HC-SR04) </a:t>
            </a:r>
          </a:p>
          <a:p>
            <a:r>
              <a:rPr lang="en-US" sz="2400" dirty="0"/>
              <a:t>• Water Level Sensor Module </a:t>
            </a:r>
          </a:p>
          <a:p>
            <a:r>
              <a:rPr lang="en-US" sz="2400" dirty="0"/>
              <a:t>• ATmega328 Microcontroller (2 units) </a:t>
            </a:r>
          </a:p>
          <a:p>
            <a:r>
              <a:rPr lang="en-US" sz="2400" dirty="0"/>
              <a:t>• RF Transmitter and Receiver Modules </a:t>
            </a:r>
          </a:p>
          <a:p>
            <a:r>
              <a:rPr lang="en-US" sz="2400" dirty="0"/>
              <a:t>• ESP-32 Wi-Fi Module (ESP8266) </a:t>
            </a:r>
          </a:p>
          <a:p>
            <a:r>
              <a:rPr lang="en-US" sz="2400" dirty="0"/>
              <a:t>• Buzzer  </a:t>
            </a:r>
          </a:p>
          <a:p>
            <a:r>
              <a:rPr lang="en-US" sz="2400" dirty="0"/>
              <a:t>• LED  </a:t>
            </a:r>
          </a:p>
          <a:p>
            <a:r>
              <a:rPr lang="en-US" sz="2400" dirty="0"/>
              <a:t>• Lithium iron Battery </a:t>
            </a:r>
          </a:p>
          <a:p>
            <a:r>
              <a:rPr lang="en-US" sz="2400" dirty="0"/>
              <a:t>• 16MHz Oscillator  </a:t>
            </a:r>
          </a:p>
          <a:p>
            <a:r>
              <a:rPr lang="en-US" sz="2400" dirty="0"/>
              <a:t>• AMS 1117 Voltage regulator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1918"/>
            <a:ext cx="2678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806C8-01D8-48FA-9B24-4E9EB6784784}"/>
              </a:ext>
            </a:extLst>
          </p:cNvPr>
          <p:cNvSpPr txBox="1"/>
          <p:nvPr/>
        </p:nvSpPr>
        <p:spPr>
          <a:xfrm>
            <a:off x="793790" y="2092966"/>
            <a:ext cx="293325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sym typeface="Poppins Medium"/>
              </a:rPr>
              <a:t>Circuit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AB81A-94C3-43BF-B666-1165444A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56" y="2766349"/>
            <a:ext cx="10198469" cy="50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5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745</Words>
  <Application>Microsoft Office PowerPoint</Application>
  <PresentationFormat>Custom</PresentationFormat>
  <Paragraphs>172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Black</vt:lpstr>
      <vt:lpstr>Calibri</vt:lpstr>
      <vt:lpstr>Poppins</vt:lpstr>
      <vt:lpstr>Inter Bold</vt:lpstr>
      <vt:lpstr>Inter</vt:lpstr>
      <vt:lpstr>Poppins Semi-Bold</vt:lpstr>
      <vt:lpstr>Roboto Slab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Kisothana P</dc:creator>
  <cp:lastModifiedBy>KISOTHANA P.</cp:lastModifiedBy>
  <cp:revision>35</cp:revision>
  <dcterms:created xsi:type="dcterms:W3CDTF">2026-02-15T06:05:19Z</dcterms:created>
  <dcterms:modified xsi:type="dcterms:W3CDTF">2026-02-15T17:38:53Z</dcterms:modified>
</cp:coreProperties>
</file>